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1" r:id="rId5"/>
    <p:sldId id="258"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116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CAEF65B-C153-4703-AA55-0CB2894AE410}"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273F90-B658-4CD7-99B4-5C3217B9918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AEF65B-C153-4703-AA55-0CB2894AE410}"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273F90-B658-4CD7-99B4-5C3217B991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AEF65B-C153-4703-AA55-0CB2894AE410}"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273F90-B658-4CD7-99B4-5C3217B991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AEF65B-C153-4703-AA55-0CB2894AE410}"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273F90-B658-4CD7-99B4-5C3217B991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AEF65B-C153-4703-AA55-0CB2894AE410}"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273F90-B658-4CD7-99B4-5C3217B9918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CAEF65B-C153-4703-AA55-0CB2894AE410}" type="datetimeFigureOut">
              <a:rPr lang="en-US" smtClean="0"/>
              <a:pPr/>
              <a:t>8/26/2013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273F90-B658-4CD7-99B4-5C3217B9918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CAEF65B-C153-4703-AA55-0CB2894AE410}" type="datetimeFigureOut">
              <a:rPr lang="en-US" smtClean="0"/>
              <a:pPr/>
              <a:t>8/26/2013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273F90-B658-4CD7-99B4-5C3217B9918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CAEF65B-C153-4703-AA55-0CB2894AE410}" type="datetimeFigureOut">
              <a:rPr lang="en-US" smtClean="0"/>
              <a:pPr/>
              <a:t>8/26/2013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273F90-B658-4CD7-99B4-5C3217B9918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EF65B-C153-4703-AA55-0CB2894AE410}" type="datetimeFigureOut">
              <a:rPr lang="en-US" smtClean="0"/>
              <a:pPr/>
              <a:t>8/26/2013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273F90-B658-4CD7-99B4-5C3217B991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AEF65B-C153-4703-AA55-0CB2894AE410}" type="datetimeFigureOut">
              <a:rPr lang="en-US" smtClean="0"/>
              <a:pPr/>
              <a:t>8/26/2013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273F90-B658-4CD7-99B4-5C3217B9918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AEF65B-C153-4703-AA55-0CB2894AE410}" type="datetimeFigureOut">
              <a:rPr lang="en-US" smtClean="0"/>
              <a:pPr/>
              <a:t>8/26/2013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273F90-B658-4CD7-99B4-5C3217B9918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AEF65B-C153-4703-AA55-0CB2894AE410}" type="datetimeFigureOut">
              <a:rPr lang="en-US" smtClean="0"/>
              <a:pPr/>
              <a:t>8/26/2013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273F90-B658-4CD7-99B4-5C3217B9918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images.designcrowd.com/designs/20553_239003_7889_image.jpg"/>
          <p:cNvPicPr>
            <a:picLocks noChangeAspect="1" noChangeArrowheads="1"/>
          </p:cNvPicPr>
          <p:nvPr/>
        </p:nvPicPr>
        <p:blipFill>
          <a:blip r:embed="rId2" cstate="print"/>
          <a:srcRect l="30000" t="20985" r="30000" b="53611"/>
          <a:stretch>
            <a:fillRect/>
          </a:stretch>
        </p:blipFill>
        <p:spPr bwMode="auto">
          <a:xfrm>
            <a:off x="5410200" y="2514600"/>
            <a:ext cx="3657600" cy="1752600"/>
          </a:xfrm>
          <a:prstGeom prst="rect">
            <a:avLst/>
          </a:prstGeom>
          <a:noFill/>
        </p:spPr>
      </p:pic>
      <p:sp>
        <p:nvSpPr>
          <p:cNvPr id="7" name="TextBox 6"/>
          <p:cNvSpPr txBox="1"/>
          <p:nvPr/>
        </p:nvSpPr>
        <p:spPr>
          <a:xfrm>
            <a:off x="5642662" y="4191000"/>
            <a:ext cx="3196538" cy="1015663"/>
          </a:xfrm>
          <a:prstGeom prst="rect">
            <a:avLst/>
          </a:prstGeom>
          <a:noFill/>
        </p:spPr>
        <p:txBody>
          <a:bodyPr wrap="square" rtlCol="0">
            <a:spAutoFit/>
          </a:bodyPr>
          <a:lstStyle/>
          <a:p>
            <a:pPr algn="ctr"/>
            <a:r>
              <a:rPr lang="en-US" b="1" dirty="0" smtClean="0">
                <a:solidFill>
                  <a:schemeClr val="tx1">
                    <a:lumMod val="85000"/>
                    <a:lumOff val="15000"/>
                  </a:schemeClr>
                </a:solidFill>
              </a:rPr>
              <a:t>SINN RX, LLC</a:t>
            </a:r>
          </a:p>
          <a:p>
            <a:pPr algn="ctr"/>
            <a:r>
              <a:rPr lang="en-US" sz="1400" dirty="0" smtClean="0"/>
              <a:t>4308 Alton RD Suite 780</a:t>
            </a:r>
          </a:p>
          <a:p>
            <a:pPr algn="ctr"/>
            <a:r>
              <a:rPr lang="en-US" sz="1400" dirty="0" smtClean="0"/>
              <a:t>Miami Beach, FL 33140</a:t>
            </a:r>
          </a:p>
          <a:p>
            <a:pPr algn="ctr"/>
            <a:r>
              <a:rPr lang="en-US" sz="1400" dirty="0" smtClean="0"/>
              <a:t>305.535.7554</a:t>
            </a:r>
            <a:endParaRPr lang="en-US"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mages.designcrowd.com/designs/20553_239003_7889_image.jpg"/>
          <p:cNvPicPr>
            <a:picLocks noChangeAspect="1" noChangeArrowheads="1"/>
          </p:cNvPicPr>
          <p:nvPr/>
        </p:nvPicPr>
        <p:blipFill>
          <a:blip r:embed="rId2" cstate="print"/>
          <a:srcRect l="30000" t="20985" r="30000" b="53611"/>
          <a:stretch>
            <a:fillRect/>
          </a:stretch>
        </p:blipFill>
        <p:spPr bwMode="auto">
          <a:xfrm>
            <a:off x="8186530" y="6399212"/>
            <a:ext cx="957470" cy="458788"/>
          </a:xfrm>
          <a:prstGeom prst="rect">
            <a:avLst/>
          </a:prstGeom>
          <a:noFill/>
        </p:spPr>
      </p:pic>
      <p:sp>
        <p:nvSpPr>
          <p:cNvPr id="5" name="TextBox 4"/>
          <p:cNvSpPr txBox="1"/>
          <p:nvPr/>
        </p:nvSpPr>
        <p:spPr>
          <a:xfrm>
            <a:off x="228600" y="228600"/>
            <a:ext cx="2133600" cy="461665"/>
          </a:xfrm>
          <a:prstGeom prst="rect">
            <a:avLst/>
          </a:prstGeom>
          <a:solidFill>
            <a:schemeClr val="tx1"/>
          </a:solidFill>
          <a:ln>
            <a:solidFill>
              <a:schemeClr val="tx1"/>
            </a:solidFill>
          </a:ln>
          <a:scene3d>
            <a:camera prst="orthographicFront"/>
            <a:lightRig rig="threePt" dir="t"/>
          </a:scene3d>
          <a:sp3d>
            <a:bevelT/>
          </a:sp3d>
        </p:spPr>
        <p:txBody>
          <a:bodyPr wrap="square" rtlCol="0">
            <a:spAutoFit/>
          </a:bodyPr>
          <a:lstStyle/>
          <a:p>
            <a:r>
              <a:rPr lang="en-US" sz="2400" dirty="0" smtClean="0">
                <a:solidFill>
                  <a:schemeClr val="bg1"/>
                </a:solidFill>
              </a:rPr>
              <a:t>General</a:t>
            </a:r>
            <a:endParaRPr lang="en-US" sz="2400" dirty="0">
              <a:solidFill>
                <a:schemeClr val="bg1"/>
              </a:solidFill>
            </a:endParaRPr>
          </a:p>
        </p:txBody>
      </p:sp>
      <p:sp>
        <p:nvSpPr>
          <p:cNvPr id="6" name="TextBox 5"/>
          <p:cNvSpPr txBox="1"/>
          <p:nvPr/>
        </p:nvSpPr>
        <p:spPr>
          <a:xfrm>
            <a:off x="981269" y="713096"/>
            <a:ext cx="2133600" cy="461665"/>
          </a:xfrm>
          <a:prstGeom prst="rect">
            <a:avLst/>
          </a:prstGeom>
          <a:solidFill>
            <a:schemeClr val="bg1"/>
          </a:solidFill>
          <a:ln>
            <a:solidFill>
              <a:schemeClr val="bg1">
                <a:lumMod val="85000"/>
              </a:schemeClr>
            </a:solidFill>
          </a:ln>
          <a:scene3d>
            <a:camera prst="orthographicFront"/>
            <a:lightRig rig="threePt" dir="t"/>
          </a:scene3d>
          <a:sp3d>
            <a:bevelT/>
          </a:sp3d>
        </p:spPr>
        <p:txBody>
          <a:bodyPr wrap="square" rtlCol="0">
            <a:spAutoFit/>
          </a:bodyPr>
          <a:lstStyle/>
          <a:p>
            <a:pPr algn="r"/>
            <a:r>
              <a:rPr lang="en-US" sz="2400" dirty="0" smtClean="0"/>
              <a:t>Overview</a:t>
            </a:r>
            <a:endParaRPr lang="en-US" sz="2400" dirty="0"/>
          </a:p>
        </p:txBody>
      </p:sp>
      <p:sp>
        <p:nvSpPr>
          <p:cNvPr id="13313" name="Rectangle 1"/>
          <p:cNvSpPr>
            <a:spLocks noChangeArrowheads="1"/>
          </p:cNvSpPr>
          <p:nvPr/>
        </p:nvSpPr>
        <p:spPr bwMode="auto">
          <a:xfrm>
            <a:off x="304800" y="1364650"/>
            <a:ext cx="4495800" cy="46935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 SSR is the first device to successfully automate the hygienic removal of surgical staples.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300"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Problem</a:t>
            </a:r>
            <a:r>
              <a:rPr kumimoji="0" lang="en-US" sz="1300" b="1" i="0"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300" b="0" i="0"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3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Surgical wounds and lacerations are closed in multiple fashions and often surgical staples are used to reapproximate the edges.  Upon wound healing, the current method of removal of the staple is suboptimal and potentially dangerous.  The process requires the doctor or nurse to deform the staple from a ”U” shape to a “W” shape (Fig 1A).  Each deformation requires focus on the wound, only to be diverted for subsequent disposal into a container or receptacle away from the wound, and then subsequent refocus on the site. </a:t>
            </a:r>
          </a:p>
          <a:p>
            <a:pPr marL="0" marR="0" lvl="0" indent="0" algn="l" defTabSz="914400" rtl="0" eaLnBrk="0" fontAlgn="base" latinLnBrk="0" hangingPunct="0">
              <a:lnSpc>
                <a:spcPct val="100000"/>
              </a:lnSpc>
              <a:spcBef>
                <a:spcPct val="0"/>
              </a:spcBef>
              <a:spcAft>
                <a:spcPct val="0"/>
              </a:spcAft>
              <a:buClrTx/>
              <a:buSzTx/>
              <a:buFontTx/>
              <a:buNone/>
              <a:tabLst/>
            </a:pPr>
            <a:endParaRPr lang="en-US" sz="1300" dirty="0">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30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This process is inefficient and unsanitary.</a:t>
            </a:r>
            <a:r>
              <a:rPr kumimoji="0" lang="en-US" sz="13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The removal of the staple creates a “sharp”, which can transmit disease and/ or injury, through inadvertent puncture of a Healthcare or Sanitation worker.</a:t>
            </a:r>
          </a:p>
          <a:p>
            <a:pPr marL="0" marR="0" lvl="0" indent="0" algn="l" defTabSz="914400" rtl="0" eaLnBrk="0" fontAlgn="base" latinLnBrk="0" hangingPunct="0">
              <a:lnSpc>
                <a:spcPct val="100000"/>
              </a:lnSpc>
              <a:spcBef>
                <a:spcPct val="0"/>
              </a:spcBef>
              <a:spcAft>
                <a:spcPct val="0"/>
              </a:spcAft>
              <a:buClrTx/>
              <a:buSzTx/>
              <a:buFontTx/>
              <a:buNone/>
              <a:tabLst/>
            </a:pPr>
            <a:endParaRPr lang="en-US" sz="1300" dirty="0">
              <a:latin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300"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Solution</a:t>
            </a:r>
            <a:r>
              <a:rPr kumimoji="0" lang="en-US" sz="13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3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 SSR deforms the staple in the same manner as the aforementioned; however, it then automatically places the bio hazardous removed staple into a self contained isolated compartment within the device for safe and hygienic disposable at the completion of the removal procedure (Fig 2B).</a:t>
            </a:r>
            <a:endParaRPr kumimoji="0" lang="en-US" sz="13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Picture 8"/>
          <p:cNvPicPr/>
          <p:nvPr/>
        </p:nvPicPr>
        <p:blipFill>
          <a:blip r:embed="rId3" cstate="print"/>
          <a:srcRect/>
          <a:stretch>
            <a:fillRect/>
          </a:stretch>
        </p:blipFill>
        <p:spPr bwMode="auto">
          <a:xfrm>
            <a:off x="5181600" y="917377"/>
            <a:ext cx="3390900" cy="1447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p:nvPr/>
        </p:nvPicPr>
        <p:blipFill>
          <a:blip r:embed="rId4" cstate="print"/>
          <a:srcRect l="33898" b="2290"/>
          <a:stretch>
            <a:fillRect/>
          </a:stretch>
        </p:blipFill>
        <p:spPr bwMode="auto">
          <a:xfrm>
            <a:off x="5181600" y="2819400"/>
            <a:ext cx="3276600" cy="152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314" name="Picture 2" descr="C:\Users\owner\AppData\Local\Microsoft\Windows\Temporary Internet Files\Content.Outlook\768PVM5V\SSR Prototype 2_5 21 13.jpg"/>
          <p:cNvPicPr>
            <a:picLocks noChangeAspect="1" noChangeArrowheads="1"/>
          </p:cNvPicPr>
          <p:nvPr/>
        </p:nvPicPr>
        <p:blipFill>
          <a:blip r:embed="rId5" cstate="print"/>
          <a:srcRect b="312"/>
          <a:stretch>
            <a:fillRect/>
          </a:stretch>
        </p:blipFill>
        <p:spPr bwMode="auto">
          <a:xfrm>
            <a:off x="6792877" y="4380515"/>
            <a:ext cx="1666875" cy="17152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315" name="Picture 3" descr="C:\Users\owner\AppData\Local\Microsoft\Windows\Temporary Internet Files\Content.Outlook\768PVM5V\SSR Prototype 1_5 21 13.jpg"/>
          <p:cNvPicPr>
            <a:picLocks noChangeAspect="1" noChangeArrowheads="1"/>
          </p:cNvPicPr>
          <p:nvPr/>
        </p:nvPicPr>
        <p:blipFill>
          <a:blip r:embed="rId6" cstate="print"/>
          <a:srcRect r="4545"/>
          <a:stretch>
            <a:fillRect/>
          </a:stretch>
        </p:blipFill>
        <p:spPr bwMode="auto">
          <a:xfrm>
            <a:off x="5181600" y="4375146"/>
            <a:ext cx="1600394" cy="1714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4" name="TextBox 13"/>
          <p:cNvSpPr txBox="1"/>
          <p:nvPr/>
        </p:nvSpPr>
        <p:spPr>
          <a:xfrm>
            <a:off x="6172200" y="609600"/>
            <a:ext cx="1295400" cy="307777"/>
          </a:xfrm>
          <a:prstGeom prst="rect">
            <a:avLst/>
          </a:prstGeom>
          <a:noFill/>
        </p:spPr>
        <p:txBody>
          <a:bodyPr wrap="square" rtlCol="0">
            <a:spAutoFit/>
          </a:bodyPr>
          <a:lstStyle/>
          <a:p>
            <a:r>
              <a:rPr lang="en-US" sz="1400" b="1" dirty="0" smtClean="0"/>
              <a:t>Figure 1A</a:t>
            </a:r>
            <a:endParaRPr lang="en-US" sz="1400" b="1" dirty="0"/>
          </a:p>
        </p:txBody>
      </p:sp>
      <p:sp>
        <p:nvSpPr>
          <p:cNvPr id="15" name="TextBox 14"/>
          <p:cNvSpPr txBox="1"/>
          <p:nvPr/>
        </p:nvSpPr>
        <p:spPr>
          <a:xfrm>
            <a:off x="6248400" y="2493571"/>
            <a:ext cx="1295400" cy="307777"/>
          </a:xfrm>
          <a:prstGeom prst="rect">
            <a:avLst/>
          </a:prstGeom>
          <a:noFill/>
        </p:spPr>
        <p:txBody>
          <a:bodyPr wrap="square" rtlCol="0">
            <a:spAutoFit/>
          </a:bodyPr>
          <a:lstStyle/>
          <a:p>
            <a:r>
              <a:rPr lang="en-US" sz="1400" b="1" dirty="0" smtClean="0"/>
              <a:t>Figure 2B</a:t>
            </a:r>
            <a:endParaRPr lang="en-US" sz="1400" b="1" dirty="0"/>
          </a:p>
        </p:txBody>
      </p:sp>
      <p:sp>
        <p:nvSpPr>
          <p:cNvPr id="16" name="TextBox 15"/>
          <p:cNvSpPr txBox="1"/>
          <p:nvPr/>
        </p:nvSpPr>
        <p:spPr>
          <a:xfrm>
            <a:off x="0" y="6581001"/>
            <a:ext cx="9144000" cy="276999"/>
          </a:xfrm>
          <a:prstGeom prst="rect">
            <a:avLst/>
          </a:prstGeom>
          <a:noFill/>
        </p:spPr>
        <p:txBody>
          <a:bodyPr wrap="square" rtlCol="0">
            <a:spAutoFit/>
          </a:bodyPr>
          <a:lstStyle/>
          <a:p>
            <a:pPr algn="ctr"/>
            <a:r>
              <a:rPr lang="en-US" sz="1200" b="1" dirty="0" smtClean="0"/>
              <a:t>SINNRX, LLC    |   4308 Alton Rd Suite 780 Miami Beach FL 33140   |   305. 535.7554</a:t>
            </a:r>
            <a:endParaRPr lang="en-US" sz="12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mages.designcrowd.com/designs/20553_239003_7889_image.jpg"/>
          <p:cNvPicPr>
            <a:picLocks noChangeAspect="1" noChangeArrowheads="1"/>
          </p:cNvPicPr>
          <p:nvPr/>
        </p:nvPicPr>
        <p:blipFill>
          <a:blip r:embed="rId2" cstate="print"/>
          <a:srcRect l="30000" t="20985" r="30000" b="53611"/>
          <a:stretch>
            <a:fillRect/>
          </a:stretch>
        </p:blipFill>
        <p:spPr bwMode="auto">
          <a:xfrm>
            <a:off x="8186530" y="6399212"/>
            <a:ext cx="957470" cy="458788"/>
          </a:xfrm>
          <a:prstGeom prst="rect">
            <a:avLst/>
          </a:prstGeom>
          <a:noFill/>
        </p:spPr>
      </p:pic>
      <p:sp>
        <p:nvSpPr>
          <p:cNvPr id="5" name="TextBox 4"/>
          <p:cNvSpPr txBox="1"/>
          <p:nvPr/>
        </p:nvSpPr>
        <p:spPr>
          <a:xfrm>
            <a:off x="228600" y="228600"/>
            <a:ext cx="2133600" cy="461665"/>
          </a:xfrm>
          <a:prstGeom prst="rect">
            <a:avLst/>
          </a:prstGeom>
          <a:solidFill>
            <a:schemeClr val="tx1"/>
          </a:solidFill>
          <a:ln>
            <a:solidFill>
              <a:schemeClr val="tx1"/>
            </a:solidFill>
          </a:ln>
          <a:scene3d>
            <a:camera prst="orthographicFront"/>
            <a:lightRig rig="threePt" dir="t"/>
          </a:scene3d>
          <a:sp3d>
            <a:bevelT/>
          </a:sp3d>
        </p:spPr>
        <p:txBody>
          <a:bodyPr wrap="square" rtlCol="0">
            <a:spAutoFit/>
          </a:bodyPr>
          <a:lstStyle/>
          <a:p>
            <a:r>
              <a:rPr lang="en-US" sz="2400" dirty="0" smtClean="0">
                <a:solidFill>
                  <a:schemeClr val="bg1"/>
                </a:solidFill>
              </a:rPr>
              <a:t>The 	</a:t>
            </a:r>
            <a:endParaRPr lang="en-US" sz="2400" dirty="0">
              <a:solidFill>
                <a:schemeClr val="bg1"/>
              </a:solidFill>
            </a:endParaRPr>
          </a:p>
        </p:txBody>
      </p:sp>
      <p:sp>
        <p:nvSpPr>
          <p:cNvPr id="6" name="TextBox 5"/>
          <p:cNvSpPr txBox="1"/>
          <p:nvPr/>
        </p:nvSpPr>
        <p:spPr>
          <a:xfrm>
            <a:off x="981269" y="713096"/>
            <a:ext cx="2133600" cy="461665"/>
          </a:xfrm>
          <a:prstGeom prst="rect">
            <a:avLst/>
          </a:prstGeom>
          <a:solidFill>
            <a:schemeClr val="bg1"/>
          </a:solidFill>
          <a:ln>
            <a:solidFill>
              <a:schemeClr val="bg1">
                <a:lumMod val="85000"/>
              </a:schemeClr>
            </a:solidFill>
          </a:ln>
          <a:scene3d>
            <a:camera prst="orthographicFront"/>
            <a:lightRig rig="threePt" dir="t"/>
          </a:scene3d>
          <a:sp3d>
            <a:bevelT/>
          </a:sp3d>
        </p:spPr>
        <p:txBody>
          <a:bodyPr wrap="square" rtlCol="0">
            <a:spAutoFit/>
          </a:bodyPr>
          <a:lstStyle/>
          <a:p>
            <a:pPr algn="r"/>
            <a:r>
              <a:rPr lang="en-US" sz="2400" dirty="0" smtClean="0"/>
              <a:t>Facts</a:t>
            </a:r>
            <a:endParaRPr lang="en-US" sz="2400" dirty="0"/>
          </a:p>
        </p:txBody>
      </p:sp>
      <p:sp>
        <p:nvSpPr>
          <p:cNvPr id="13313" name="Rectangle 1"/>
          <p:cNvSpPr>
            <a:spLocks noChangeArrowheads="1"/>
          </p:cNvSpPr>
          <p:nvPr/>
        </p:nvSpPr>
        <p:spPr bwMode="auto">
          <a:xfrm>
            <a:off x="152400" y="3713217"/>
            <a:ext cx="6019800" cy="6001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a:endParaRPr lang="en-US" sz="1100" dirty="0" smtClean="0"/>
          </a:p>
          <a:p>
            <a:pPr marL="457200"/>
            <a:endParaRPr lang="en-US" sz="1100" b="1" dirty="0" smtClean="0"/>
          </a:p>
          <a:p>
            <a:pPr marL="457200"/>
            <a:endParaRPr lang="en-US" sz="1100" b="1" dirty="0" smtClean="0"/>
          </a:p>
        </p:txBody>
      </p:sp>
      <p:sp>
        <p:nvSpPr>
          <p:cNvPr id="16" name="TextBox 15"/>
          <p:cNvSpPr txBox="1"/>
          <p:nvPr/>
        </p:nvSpPr>
        <p:spPr>
          <a:xfrm>
            <a:off x="0" y="6581001"/>
            <a:ext cx="9144000" cy="276999"/>
          </a:xfrm>
          <a:prstGeom prst="rect">
            <a:avLst/>
          </a:prstGeom>
          <a:noFill/>
        </p:spPr>
        <p:txBody>
          <a:bodyPr wrap="square" rtlCol="0">
            <a:spAutoFit/>
          </a:bodyPr>
          <a:lstStyle/>
          <a:p>
            <a:pPr algn="ctr"/>
            <a:r>
              <a:rPr lang="en-US" sz="1200" b="1" dirty="0" smtClean="0"/>
              <a:t>SINNRX, LLC    |   4308 Alton Rd Suite 780 Miami Beach FL 33140   |   305. 535.7554</a:t>
            </a:r>
            <a:endParaRPr lang="en-US" sz="1200" b="1" dirty="0"/>
          </a:p>
        </p:txBody>
      </p:sp>
      <p:sp>
        <p:nvSpPr>
          <p:cNvPr id="11" name="TextBox 10"/>
          <p:cNvSpPr txBox="1"/>
          <p:nvPr/>
        </p:nvSpPr>
        <p:spPr>
          <a:xfrm>
            <a:off x="152400" y="1548348"/>
            <a:ext cx="4572000" cy="4893647"/>
          </a:xfrm>
          <a:prstGeom prst="rect">
            <a:avLst/>
          </a:prstGeom>
          <a:noFill/>
        </p:spPr>
        <p:txBody>
          <a:bodyPr wrap="square" rtlCol="0">
            <a:spAutoFit/>
          </a:bodyPr>
          <a:lstStyle/>
          <a:p>
            <a:pPr lvl="0"/>
            <a:r>
              <a:rPr lang="en-US" sz="1600" b="1" dirty="0" smtClean="0"/>
              <a:t>Center </a:t>
            </a:r>
            <a:r>
              <a:rPr lang="en-US" sz="1600" b="1" dirty="0" smtClean="0"/>
              <a:t>for Disease Control and </a:t>
            </a:r>
            <a:r>
              <a:rPr lang="en-US" sz="1600" b="1" dirty="0" smtClean="0"/>
              <a:t>Prevention Statistics</a:t>
            </a:r>
          </a:p>
          <a:p>
            <a:pPr lvl="0"/>
            <a:endParaRPr lang="en-US" sz="1600" dirty="0" smtClean="0"/>
          </a:p>
          <a:p>
            <a:pPr marL="233363" lvl="0" indent="-120650">
              <a:buFont typeface="Wingdings" pitchFamily="2" charset="2"/>
              <a:buChar char="Ø"/>
            </a:pPr>
            <a:r>
              <a:rPr lang="en-US" sz="1400" dirty="0" smtClean="0"/>
              <a:t>385,000 </a:t>
            </a:r>
            <a:r>
              <a:rPr lang="en-US" sz="1400" dirty="0" smtClean="0"/>
              <a:t>percutaneous injuries occur in US hospitals </a:t>
            </a:r>
            <a:r>
              <a:rPr lang="en-US" sz="1400" dirty="0" smtClean="0"/>
              <a:t>annually.</a:t>
            </a:r>
          </a:p>
          <a:p>
            <a:pPr marL="233363" lvl="0" indent="-120650">
              <a:buFont typeface="Wingdings" pitchFamily="2" charset="2"/>
              <a:buChar char="Ø"/>
            </a:pPr>
            <a:r>
              <a:rPr lang="en-US" sz="1400" dirty="0" smtClean="0"/>
              <a:t>It’s </a:t>
            </a:r>
            <a:r>
              <a:rPr lang="en-US" sz="1400" dirty="0" smtClean="0"/>
              <a:t>documented that half or more injuries go </a:t>
            </a:r>
            <a:r>
              <a:rPr lang="en-US" sz="1400" dirty="0" smtClean="0"/>
              <a:t>unreported.</a:t>
            </a:r>
          </a:p>
          <a:p>
            <a:pPr marL="233363" lvl="0" indent="-120650">
              <a:buFont typeface="Wingdings" pitchFamily="2" charset="2"/>
              <a:buChar char="Ø"/>
            </a:pPr>
            <a:r>
              <a:rPr lang="en-US" sz="1400" b="1" dirty="0" smtClean="0"/>
              <a:t>Those </a:t>
            </a:r>
            <a:r>
              <a:rPr lang="en-US" sz="1400" b="1" dirty="0" smtClean="0"/>
              <a:t>injured include: </a:t>
            </a:r>
            <a:r>
              <a:rPr lang="en-US" sz="1400" dirty="0" smtClean="0"/>
              <a:t>nursing staff, laboratory staff, physicians, housekeepers, and other health care workers.</a:t>
            </a:r>
            <a:r>
              <a:rPr lang="en-US" sz="1400" b="1" dirty="0" smtClean="0"/>
              <a:t> </a:t>
            </a:r>
            <a:endParaRPr lang="en-US" sz="1400" b="1" dirty="0" smtClean="0"/>
          </a:p>
          <a:p>
            <a:pPr marL="233363" lvl="0" indent="-120650">
              <a:buFont typeface="Wingdings" pitchFamily="2" charset="2"/>
              <a:buChar char="Ø"/>
            </a:pPr>
            <a:r>
              <a:rPr lang="en-US" sz="1400" dirty="0" smtClean="0"/>
              <a:t>Center </a:t>
            </a:r>
            <a:r>
              <a:rPr lang="en-US" sz="1400" dirty="0" smtClean="0"/>
              <a:t>for Disease Control and Prevention defines a “Sharps Injury” as a penetrating stab wound from a needle, scalpel, or other sharp object that may result in exposure to blood or other body </a:t>
            </a:r>
            <a:r>
              <a:rPr lang="en-US" sz="1400" dirty="0" smtClean="0"/>
              <a:t>fluids.</a:t>
            </a:r>
          </a:p>
          <a:p>
            <a:pPr marL="233363" lvl="0" indent="-120650">
              <a:buFont typeface="Wingdings" pitchFamily="2" charset="2"/>
              <a:buChar char="Ø"/>
            </a:pPr>
            <a:r>
              <a:rPr lang="en-US" sz="1400" dirty="0" smtClean="0"/>
              <a:t>A </a:t>
            </a:r>
            <a:r>
              <a:rPr lang="en-US" sz="1400" dirty="0" smtClean="0"/>
              <a:t>report from the Exposure Prevention Information Network (</a:t>
            </a:r>
            <a:r>
              <a:rPr lang="en-US" sz="1400" dirty="0" err="1" smtClean="0"/>
              <a:t>EPINet</a:t>
            </a:r>
            <a:r>
              <a:rPr lang="en-US" sz="1400" dirty="0" smtClean="0"/>
              <a:t>) found that nearly half of all sharps injuries occurred during use of the sharp, and of the nearly 40% of needle injuries which involved a safety designed needle, the majority occurred before activating the safety </a:t>
            </a:r>
            <a:r>
              <a:rPr lang="en-US" sz="1400" dirty="0" smtClean="0"/>
              <a:t>device.</a:t>
            </a:r>
          </a:p>
          <a:p>
            <a:pPr marL="233363" lvl="0" indent="-120650">
              <a:buFont typeface="Wingdings" pitchFamily="2" charset="2"/>
              <a:buChar char="Ø"/>
            </a:pPr>
            <a:r>
              <a:rPr lang="en-US" sz="1400" dirty="0" smtClean="0"/>
              <a:t>24</a:t>
            </a:r>
            <a:r>
              <a:rPr lang="en-US" sz="1400" dirty="0" smtClean="0"/>
              <a:t>% of injuries caused by a suture </a:t>
            </a:r>
            <a:r>
              <a:rPr lang="en-US" sz="1400" dirty="0" smtClean="0"/>
              <a:t>needle.</a:t>
            </a:r>
          </a:p>
          <a:p>
            <a:pPr marL="233363" lvl="0" indent="-120650">
              <a:buFont typeface="Wingdings" pitchFamily="2" charset="2"/>
              <a:buChar char="Ø"/>
            </a:pPr>
            <a:r>
              <a:rPr lang="en-US" sz="1400" dirty="0" smtClean="0"/>
              <a:t>22</a:t>
            </a:r>
            <a:r>
              <a:rPr lang="en-US" sz="1400" dirty="0" smtClean="0"/>
              <a:t>% of Sharps injuries are caused by surgical </a:t>
            </a:r>
            <a:r>
              <a:rPr lang="en-US" sz="1400" dirty="0" smtClean="0"/>
              <a:t>staples or like sharps.</a:t>
            </a:r>
            <a:endParaRPr lang="en-US" sz="1400" dirty="0" smtClean="0"/>
          </a:p>
          <a:p>
            <a:pPr marL="233363" indent="-120650"/>
            <a:endParaRPr lang="en-US" sz="1400" dirty="0"/>
          </a:p>
        </p:txBody>
      </p:sp>
      <p:grpSp>
        <p:nvGrpSpPr>
          <p:cNvPr id="14" name="Group 13"/>
          <p:cNvGrpSpPr/>
          <p:nvPr/>
        </p:nvGrpSpPr>
        <p:grpSpPr>
          <a:xfrm>
            <a:off x="4724400" y="1981200"/>
            <a:ext cx="4191000" cy="3850388"/>
            <a:chOff x="4724400" y="1981200"/>
            <a:chExt cx="4191000" cy="3850388"/>
          </a:xfrm>
        </p:grpSpPr>
        <p:pic>
          <p:nvPicPr>
            <p:cNvPr id="1026" name="Picture 1" descr="image001"/>
            <p:cNvPicPr>
              <a:picLocks noChangeAspect="1" noChangeArrowheads="1"/>
            </p:cNvPicPr>
            <p:nvPr/>
          </p:nvPicPr>
          <p:blipFill>
            <a:blip r:embed="rId3" cstate="print"/>
            <a:srcRect r="1802"/>
            <a:stretch>
              <a:fillRect/>
            </a:stretch>
          </p:blipFill>
          <p:spPr bwMode="auto">
            <a:xfrm>
              <a:off x="4724400" y="1981200"/>
              <a:ext cx="4191000" cy="38503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8" name="Picture 4" descr="http://blog.copdfoundation.org/wp-content/uploads/2013/05/CDC-Logo.jpg"/>
            <p:cNvPicPr>
              <a:picLocks noChangeAspect="1" noChangeArrowheads="1"/>
            </p:cNvPicPr>
            <p:nvPr/>
          </p:nvPicPr>
          <p:blipFill>
            <a:blip r:embed="rId4" cstate="print"/>
            <a:srcRect/>
            <a:stretch>
              <a:fillRect/>
            </a:stretch>
          </p:blipFill>
          <p:spPr bwMode="auto">
            <a:xfrm>
              <a:off x="4772872" y="4724400"/>
              <a:ext cx="1039267" cy="762000"/>
            </a:xfrm>
            <a:prstGeom prst="rect">
              <a:avLst/>
            </a:prstGeom>
            <a:noFill/>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mages.designcrowd.com/designs/20553_239003_7889_image.jpg"/>
          <p:cNvPicPr>
            <a:picLocks noChangeAspect="1" noChangeArrowheads="1"/>
          </p:cNvPicPr>
          <p:nvPr/>
        </p:nvPicPr>
        <p:blipFill>
          <a:blip r:embed="rId2" cstate="print"/>
          <a:srcRect l="30000" t="20985" r="30000" b="53611"/>
          <a:stretch>
            <a:fillRect/>
          </a:stretch>
        </p:blipFill>
        <p:spPr bwMode="auto">
          <a:xfrm>
            <a:off x="8186530" y="6399212"/>
            <a:ext cx="957470" cy="458788"/>
          </a:xfrm>
          <a:prstGeom prst="rect">
            <a:avLst/>
          </a:prstGeom>
          <a:noFill/>
        </p:spPr>
      </p:pic>
      <p:sp>
        <p:nvSpPr>
          <p:cNvPr id="5" name="TextBox 4"/>
          <p:cNvSpPr txBox="1"/>
          <p:nvPr/>
        </p:nvSpPr>
        <p:spPr>
          <a:xfrm>
            <a:off x="228600" y="228600"/>
            <a:ext cx="2133600" cy="461665"/>
          </a:xfrm>
          <a:prstGeom prst="rect">
            <a:avLst/>
          </a:prstGeom>
          <a:solidFill>
            <a:schemeClr val="tx1"/>
          </a:solidFill>
          <a:ln>
            <a:solidFill>
              <a:schemeClr val="tx1"/>
            </a:solidFill>
          </a:ln>
          <a:scene3d>
            <a:camera prst="orthographicFront"/>
            <a:lightRig rig="threePt" dir="t"/>
          </a:scene3d>
          <a:sp3d>
            <a:bevelT/>
          </a:sp3d>
        </p:spPr>
        <p:txBody>
          <a:bodyPr wrap="square" rtlCol="0">
            <a:spAutoFit/>
          </a:bodyPr>
          <a:lstStyle/>
          <a:p>
            <a:r>
              <a:rPr lang="en-US" sz="2400" dirty="0" smtClean="0">
                <a:solidFill>
                  <a:schemeClr val="bg1"/>
                </a:solidFill>
              </a:rPr>
              <a:t>The 	</a:t>
            </a:r>
            <a:endParaRPr lang="en-US" sz="2400" dirty="0">
              <a:solidFill>
                <a:schemeClr val="bg1"/>
              </a:solidFill>
            </a:endParaRPr>
          </a:p>
        </p:txBody>
      </p:sp>
      <p:sp>
        <p:nvSpPr>
          <p:cNvPr id="6" name="TextBox 5"/>
          <p:cNvSpPr txBox="1"/>
          <p:nvPr/>
        </p:nvSpPr>
        <p:spPr>
          <a:xfrm>
            <a:off x="981269" y="713096"/>
            <a:ext cx="2133600" cy="461665"/>
          </a:xfrm>
          <a:prstGeom prst="rect">
            <a:avLst/>
          </a:prstGeom>
          <a:solidFill>
            <a:schemeClr val="bg1"/>
          </a:solidFill>
          <a:ln>
            <a:solidFill>
              <a:schemeClr val="bg1">
                <a:lumMod val="85000"/>
              </a:schemeClr>
            </a:solidFill>
          </a:ln>
          <a:scene3d>
            <a:camera prst="orthographicFront"/>
            <a:lightRig rig="threePt" dir="t"/>
          </a:scene3d>
          <a:sp3d>
            <a:bevelT/>
          </a:sp3d>
        </p:spPr>
        <p:txBody>
          <a:bodyPr wrap="square" rtlCol="0">
            <a:spAutoFit/>
          </a:bodyPr>
          <a:lstStyle/>
          <a:p>
            <a:pPr algn="r"/>
            <a:r>
              <a:rPr lang="en-US" sz="2400" dirty="0" smtClean="0"/>
              <a:t>Business</a:t>
            </a:r>
            <a:endParaRPr lang="en-US" sz="2400" dirty="0"/>
          </a:p>
        </p:txBody>
      </p:sp>
      <p:sp>
        <p:nvSpPr>
          <p:cNvPr id="13313" name="Rectangle 1"/>
          <p:cNvSpPr>
            <a:spLocks noChangeArrowheads="1"/>
          </p:cNvSpPr>
          <p:nvPr/>
        </p:nvSpPr>
        <p:spPr bwMode="auto">
          <a:xfrm>
            <a:off x="57538" y="1184836"/>
            <a:ext cx="6248400"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33363" lvl="0" indent="-233363"/>
            <a:r>
              <a:rPr lang="en-US" sz="1200" b="1" dirty="0" smtClean="0"/>
              <a:t>Demand &amp; Necessity:  </a:t>
            </a:r>
            <a:r>
              <a:rPr lang="en-US" sz="1200" dirty="0" smtClean="0"/>
              <a:t>November 6, 2000 </a:t>
            </a:r>
            <a:r>
              <a:rPr lang="en-US" sz="1200" b="1" i="1" dirty="0" smtClean="0"/>
              <a:t>The Needlestick Safety and Prevention Act</a:t>
            </a:r>
            <a:r>
              <a:rPr lang="en-US" sz="1200" dirty="0" smtClean="0"/>
              <a:t> was passed to reduce injuries and prevent the transmission of bloodborn pathogens that result in viruses and disease. </a:t>
            </a:r>
            <a:endParaRPr lang="en-US" sz="1200" dirty="0" smtClean="0"/>
          </a:p>
          <a:p>
            <a:pPr marL="233363" lvl="0" indent="-233363"/>
            <a:r>
              <a:rPr lang="en-US" sz="1200" b="1" dirty="0" smtClean="0"/>
              <a:t>The </a:t>
            </a:r>
            <a:r>
              <a:rPr lang="en-US" sz="1200" b="1" dirty="0" smtClean="0"/>
              <a:t>law requires employers</a:t>
            </a:r>
            <a:r>
              <a:rPr lang="en-US" sz="1200" dirty="0" smtClean="0"/>
              <a:t> to use work practice controls and safer </a:t>
            </a:r>
            <a:r>
              <a:rPr lang="en-US" sz="1200" dirty="0" smtClean="0"/>
              <a:t>devices </a:t>
            </a:r>
            <a:r>
              <a:rPr lang="en-US" sz="1200" dirty="0" smtClean="0"/>
              <a:t>that are engineered to eliminate or minimize exposure to bloodborne pathogens resulting from </a:t>
            </a:r>
            <a:r>
              <a:rPr lang="en-US" sz="1200" dirty="0" err="1" smtClean="0"/>
              <a:t>needlestick</a:t>
            </a:r>
            <a:r>
              <a:rPr lang="en-US" sz="1200" dirty="0" smtClean="0"/>
              <a:t>/sharp </a:t>
            </a:r>
            <a:r>
              <a:rPr lang="en-US" sz="1200" dirty="0" smtClean="0"/>
              <a:t>injuries. </a:t>
            </a:r>
            <a:endParaRPr lang="en-US" sz="1200" dirty="0" smtClean="0"/>
          </a:p>
          <a:p>
            <a:pPr lvl="0"/>
            <a:r>
              <a:rPr lang="en-US" sz="1200" b="1" dirty="0" smtClean="0"/>
              <a:t>Employers </a:t>
            </a:r>
            <a:r>
              <a:rPr lang="en-US" sz="1200" b="1" dirty="0" smtClean="0"/>
              <a:t>must</a:t>
            </a:r>
            <a:r>
              <a:rPr lang="en-US" sz="1200" dirty="0" smtClean="0"/>
              <a:t>: </a:t>
            </a:r>
          </a:p>
          <a:p>
            <a:pPr marL="233363" lvl="1">
              <a:buFont typeface="Wingdings" pitchFamily="2" charset="2"/>
              <a:buChar char="Ø"/>
            </a:pPr>
            <a:r>
              <a:rPr lang="en-US" sz="1200" b="1" dirty="0" smtClean="0"/>
              <a:t>Demonstrate </a:t>
            </a:r>
            <a:r>
              <a:rPr lang="en-US" sz="1200" dirty="0" smtClean="0"/>
              <a:t>that they are reviewing new technology that can reduce risk of exposure to bloodborne pathogens by updating exposure control plans and documenting the decision-making process on implementing such technology. </a:t>
            </a:r>
          </a:p>
          <a:p>
            <a:pPr marL="233363" lvl="1">
              <a:buFont typeface="Wingdings" pitchFamily="2" charset="2"/>
              <a:buChar char="Ø"/>
            </a:pPr>
            <a:r>
              <a:rPr lang="en-US" sz="1200" b="1" dirty="0" smtClean="0"/>
              <a:t>Maintain</a:t>
            </a:r>
            <a:r>
              <a:rPr lang="en-US" sz="1200" dirty="0" smtClean="0"/>
              <a:t> a sharps injury log to track the type and brand of device used, the department or area where the incident occurred, and an explanation of the incident. The log must be maintained in a manner to protect the confidentiality of the injured employee. </a:t>
            </a:r>
          </a:p>
          <a:p>
            <a:pPr marL="233363" lvl="1">
              <a:buFont typeface="Wingdings" pitchFamily="2" charset="2"/>
              <a:buChar char="Ø"/>
            </a:pPr>
            <a:r>
              <a:rPr lang="en-US" sz="1200" b="1" dirty="0" smtClean="0"/>
              <a:t>Solicit </a:t>
            </a:r>
            <a:r>
              <a:rPr lang="en-US" sz="1200" dirty="0" smtClean="0"/>
              <a:t>input from employees responsible for direct patient care in the identification, evaluation and selection of effective safety devices and work practice controls, as part of the ongoing exposure control plan development process. Efforts to encourage staff input must be documented in the plan. </a:t>
            </a:r>
            <a:endParaRPr lang="en-US" sz="1400" dirty="0" smtClean="0"/>
          </a:p>
          <a:p>
            <a:endParaRPr lang="en-US" sz="1400" dirty="0" smtClean="0"/>
          </a:p>
          <a:p>
            <a:r>
              <a:rPr lang="en-US" sz="1400" b="1" dirty="0" smtClean="0"/>
              <a:t>                      This </a:t>
            </a:r>
            <a:r>
              <a:rPr lang="en-US" sz="1400" b="1" dirty="0" smtClean="0"/>
              <a:t>means that when the SSR is available it must be used</a:t>
            </a:r>
            <a:r>
              <a:rPr lang="en-US" sz="1400" dirty="0" smtClean="0"/>
              <a:t>.   </a:t>
            </a:r>
            <a:br>
              <a:rPr lang="en-US" sz="1400" dirty="0" smtClean="0"/>
            </a:br>
            <a:endParaRPr lang="en-US" sz="1400" b="1" dirty="0"/>
          </a:p>
          <a:p>
            <a:pPr marL="0" lvl="1"/>
            <a:r>
              <a:rPr lang="en-US" sz="1200" b="1" dirty="0" smtClean="0"/>
              <a:t>The cost of a sharps injury </a:t>
            </a:r>
            <a:r>
              <a:rPr lang="en-US" sz="1200" dirty="0" smtClean="0"/>
              <a:t>can be a compelling reason to use safer sharps practices. One sharps injury can cause a number of direct and indirect costs for the health care facility, including:</a:t>
            </a:r>
          </a:p>
          <a:p>
            <a:pPr marL="168275" lvl="2">
              <a:buFont typeface="Wingdings" pitchFamily="2" charset="2"/>
              <a:buChar char="Ø"/>
            </a:pPr>
            <a:r>
              <a:rPr lang="en-US" sz="1200" dirty="0" smtClean="0"/>
              <a:t>Loss of employee time</a:t>
            </a:r>
          </a:p>
          <a:p>
            <a:pPr marL="168275" lvl="2">
              <a:buFont typeface="Wingdings" pitchFamily="2" charset="2"/>
              <a:buChar char="Ø"/>
            </a:pPr>
            <a:r>
              <a:rPr lang="en-US" sz="1200" dirty="0" smtClean="0"/>
              <a:t>Cost of tying up staff to investigate the injury</a:t>
            </a:r>
          </a:p>
          <a:p>
            <a:pPr marL="168275" lvl="2">
              <a:buFont typeface="Wingdings" pitchFamily="2" charset="2"/>
              <a:buChar char="Ø"/>
            </a:pPr>
            <a:r>
              <a:rPr lang="en-US" sz="1200" dirty="0" smtClean="0"/>
              <a:t>Expense of laboratory testing</a:t>
            </a:r>
          </a:p>
          <a:p>
            <a:pPr marL="168275" lvl="2">
              <a:buFont typeface="Wingdings" pitchFamily="2" charset="2"/>
              <a:buChar char="Ø"/>
            </a:pPr>
            <a:r>
              <a:rPr lang="en-US" sz="1200" dirty="0" smtClean="0"/>
              <a:t>Cost of treatment for infected staff</a:t>
            </a:r>
          </a:p>
          <a:p>
            <a:pPr marL="168275" lvl="2">
              <a:buFont typeface="Wingdings" pitchFamily="2" charset="2"/>
              <a:buChar char="Ø"/>
            </a:pPr>
            <a:r>
              <a:rPr lang="en-US" sz="1200" dirty="0" smtClean="0"/>
              <a:t>Cost of replacing staff</a:t>
            </a:r>
          </a:p>
          <a:p>
            <a:pPr marL="457200" indent="-457200"/>
            <a:endParaRPr lang="en-US" sz="1200" dirty="0" smtClean="0"/>
          </a:p>
          <a:p>
            <a:pPr marL="457200" indent="-457200"/>
            <a:endParaRPr lang="en-US" sz="1200" b="1" dirty="0" smtClean="0"/>
          </a:p>
          <a:p>
            <a:pPr marL="457200" indent="-457200"/>
            <a:endParaRPr lang="en-US" sz="1200" b="1" dirty="0" smtClean="0"/>
          </a:p>
        </p:txBody>
      </p:sp>
      <p:sp>
        <p:nvSpPr>
          <p:cNvPr id="16" name="TextBox 15"/>
          <p:cNvSpPr txBox="1"/>
          <p:nvPr/>
        </p:nvSpPr>
        <p:spPr>
          <a:xfrm>
            <a:off x="0" y="6581001"/>
            <a:ext cx="9144000" cy="276999"/>
          </a:xfrm>
          <a:prstGeom prst="rect">
            <a:avLst/>
          </a:prstGeom>
          <a:noFill/>
        </p:spPr>
        <p:txBody>
          <a:bodyPr wrap="square" rtlCol="0">
            <a:spAutoFit/>
          </a:bodyPr>
          <a:lstStyle/>
          <a:p>
            <a:pPr algn="ctr"/>
            <a:r>
              <a:rPr lang="en-US" sz="1200" b="1" dirty="0" smtClean="0"/>
              <a:t>SINNRX, LLC    |   4308 Alton Rd Suite 780 Miami Beach FL 33140   |   305. 535.7554</a:t>
            </a:r>
            <a:endParaRPr lang="en-US" sz="1200" b="1" dirty="0"/>
          </a:p>
        </p:txBody>
      </p:sp>
      <p:pic>
        <p:nvPicPr>
          <p:cNvPr id="5122" name="Picture 2" descr="http://www.safetytrainingservices.net/Portals/166569/images/OSHAlogo.jpg"/>
          <p:cNvPicPr>
            <a:picLocks noChangeAspect="1" noChangeArrowheads="1"/>
          </p:cNvPicPr>
          <p:nvPr/>
        </p:nvPicPr>
        <p:blipFill>
          <a:blip r:embed="rId3" cstate="print"/>
          <a:srcRect/>
          <a:stretch>
            <a:fillRect/>
          </a:stretch>
        </p:blipFill>
        <p:spPr bwMode="auto">
          <a:xfrm>
            <a:off x="6248400" y="4191000"/>
            <a:ext cx="2703646" cy="1600200"/>
          </a:xfrm>
          <a:prstGeom prst="rect">
            <a:avLst/>
          </a:prstGeom>
          <a:noFill/>
        </p:spPr>
      </p:pic>
      <p:pic>
        <p:nvPicPr>
          <p:cNvPr id="5124" name="Picture 4" descr="http://thedailywidgetnews.files.wordpress.com/2013/05/us-congress-logo2.png"/>
          <p:cNvPicPr>
            <a:picLocks noChangeAspect="1" noChangeArrowheads="1"/>
          </p:cNvPicPr>
          <p:nvPr/>
        </p:nvPicPr>
        <p:blipFill>
          <a:blip r:embed="rId4" cstate="print"/>
          <a:srcRect/>
          <a:stretch>
            <a:fillRect/>
          </a:stretch>
        </p:blipFill>
        <p:spPr bwMode="auto">
          <a:xfrm>
            <a:off x="6400800" y="1295400"/>
            <a:ext cx="2295525" cy="2295525"/>
          </a:xfrm>
          <a:prstGeom prst="rect">
            <a:avLst/>
          </a:prstGeom>
          <a:noFill/>
        </p:spPr>
      </p:pic>
      <p:sp>
        <p:nvSpPr>
          <p:cNvPr id="9" name="Rectangle 8"/>
          <p:cNvSpPr/>
          <p:nvPr/>
        </p:nvSpPr>
        <p:spPr>
          <a:xfrm>
            <a:off x="903517" y="4638869"/>
            <a:ext cx="4495800" cy="3048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mages.designcrowd.com/designs/20553_239003_7889_image.jpg"/>
          <p:cNvPicPr>
            <a:picLocks noChangeAspect="1" noChangeArrowheads="1"/>
          </p:cNvPicPr>
          <p:nvPr/>
        </p:nvPicPr>
        <p:blipFill>
          <a:blip r:embed="rId2" cstate="print"/>
          <a:srcRect l="30000" t="20985" r="30000" b="53611"/>
          <a:stretch>
            <a:fillRect/>
          </a:stretch>
        </p:blipFill>
        <p:spPr bwMode="auto">
          <a:xfrm>
            <a:off x="8186530" y="6399212"/>
            <a:ext cx="957470" cy="458788"/>
          </a:xfrm>
          <a:prstGeom prst="rect">
            <a:avLst/>
          </a:prstGeom>
          <a:noFill/>
        </p:spPr>
      </p:pic>
      <p:sp>
        <p:nvSpPr>
          <p:cNvPr id="5" name="TextBox 4"/>
          <p:cNvSpPr txBox="1"/>
          <p:nvPr/>
        </p:nvSpPr>
        <p:spPr>
          <a:xfrm>
            <a:off x="228600" y="228600"/>
            <a:ext cx="2133600" cy="461665"/>
          </a:xfrm>
          <a:prstGeom prst="rect">
            <a:avLst/>
          </a:prstGeom>
          <a:solidFill>
            <a:schemeClr val="tx1"/>
          </a:solidFill>
          <a:ln>
            <a:solidFill>
              <a:schemeClr val="tx1"/>
            </a:solidFill>
          </a:ln>
          <a:scene3d>
            <a:camera prst="orthographicFront"/>
            <a:lightRig rig="threePt" dir="t"/>
          </a:scene3d>
          <a:sp3d>
            <a:bevelT/>
          </a:sp3d>
        </p:spPr>
        <p:txBody>
          <a:bodyPr wrap="square" rtlCol="0">
            <a:spAutoFit/>
          </a:bodyPr>
          <a:lstStyle/>
          <a:p>
            <a:r>
              <a:rPr lang="en-US" sz="2400" dirty="0" smtClean="0">
                <a:solidFill>
                  <a:schemeClr val="bg1"/>
                </a:solidFill>
              </a:rPr>
              <a:t>The 	</a:t>
            </a:r>
            <a:endParaRPr lang="en-US" sz="2400" dirty="0">
              <a:solidFill>
                <a:schemeClr val="bg1"/>
              </a:solidFill>
            </a:endParaRPr>
          </a:p>
        </p:txBody>
      </p:sp>
      <p:sp>
        <p:nvSpPr>
          <p:cNvPr id="6" name="TextBox 5"/>
          <p:cNvSpPr txBox="1"/>
          <p:nvPr/>
        </p:nvSpPr>
        <p:spPr>
          <a:xfrm>
            <a:off x="981269" y="713096"/>
            <a:ext cx="2133600" cy="461665"/>
          </a:xfrm>
          <a:prstGeom prst="rect">
            <a:avLst/>
          </a:prstGeom>
          <a:solidFill>
            <a:schemeClr val="bg1"/>
          </a:solidFill>
          <a:ln>
            <a:solidFill>
              <a:schemeClr val="bg1">
                <a:lumMod val="85000"/>
              </a:schemeClr>
            </a:solidFill>
          </a:ln>
          <a:scene3d>
            <a:camera prst="orthographicFront"/>
            <a:lightRig rig="threePt" dir="t"/>
          </a:scene3d>
          <a:sp3d>
            <a:bevelT/>
          </a:sp3d>
        </p:spPr>
        <p:txBody>
          <a:bodyPr wrap="square" rtlCol="0">
            <a:spAutoFit/>
          </a:bodyPr>
          <a:lstStyle/>
          <a:p>
            <a:pPr algn="r"/>
            <a:r>
              <a:rPr lang="en-US" sz="2400" dirty="0" smtClean="0"/>
              <a:t>Business</a:t>
            </a:r>
            <a:endParaRPr lang="en-US" sz="2400" dirty="0"/>
          </a:p>
        </p:txBody>
      </p:sp>
      <p:sp>
        <p:nvSpPr>
          <p:cNvPr id="13313" name="Rectangle 1"/>
          <p:cNvSpPr>
            <a:spLocks noChangeArrowheads="1"/>
          </p:cNvSpPr>
          <p:nvPr/>
        </p:nvSpPr>
        <p:spPr bwMode="auto">
          <a:xfrm>
            <a:off x="304800" y="1258671"/>
            <a:ext cx="4495800"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400" b="1" dirty="0"/>
              <a:t>Company facts</a:t>
            </a:r>
            <a:r>
              <a:rPr lang="en-US" sz="1400" b="1" dirty="0" smtClean="0"/>
              <a:t>:</a:t>
            </a:r>
          </a:p>
          <a:p>
            <a:endParaRPr lang="en-US" sz="1400" dirty="0"/>
          </a:p>
          <a:p>
            <a:pPr marL="168275" lvl="0" indent="65088">
              <a:buFont typeface="Wingdings" pitchFamily="2" charset="2"/>
              <a:buChar char="Ø"/>
            </a:pPr>
            <a:r>
              <a:rPr lang="en-US" sz="1400" b="1" dirty="0"/>
              <a:t>SINNRX, LLC </a:t>
            </a:r>
            <a:r>
              <a:rPr lang="en-US" sz="1400" dirty="0"/>
              <a:t>is the owner of this device and all of its intellectual property</a:t>
            </a:r>
            <a:r>
              <a:rPr lang="en-US" sz="1400" dirty="0" smtClean="0"/>
              <a:t>.</a:t>
            </a:r>
          </a:p>
          <a:p>
            <a:pPr marL="168275" lvl="0" indent="65088">
              <a:buFont typeface="Wingdings" pitchFamily="2" charset="2"/>
              <a:buChar char="Ø"/>
            </a:pPr>
            <a:endParaRPr lang="en-US" sz="1400" dirty="0"/>
          </a:p>
          <a:p>
            <a:pPr marL="168275" lvl="0" indent="65088">
              <a:buFont typeface="Wingdings" pitchFamily="2" charset="2"/>
              <a:buChar char="Ø"/>
            </a:pPr>
            <a:r>
              <a:rPr lang="en-US" sz="1400" dirty="0"/>
              <a:t>There are currently </a:t>
            </a:r>
            <a:r>
              <a:rPr lang="en-US" sz="1400" i="1" dirty="0"/>
              <a:t>two issued patents</a:t>
            </a:r>
            <a:r>
              <a:rPr lang="en-US" sz="1400" dirty="0"/>
              <a:t> and </a:t>
            </a:r>
            <a:r>
              <a:rPr lang="en-US" sz="1400" i="1" dirty="0"/>
              <a:t>five patents pending</a:t>
            </a:r>
            <a:r>
              <a:rPr lang="en-US" sz="1400" dirty="0"/>
              <a:t>:</a:t>
            </a:r>
          </a:p>
          <a:p>
            <a:pPr marL="625475" lvl="2" indent="65088">
              <a:buFont typeface="Wingdings" pitchFamily="2" charset="2"/>
              <a:buChar char="Ø"/>
            </a:pPr>
            <a:r>
              <a:rPr lang="en-US" sz="1400" b="1" dirty="0"/>
              <a:t>Patent 1: </a:t>
            </a:r>
            <a:r>
              <a:rPr lang="en-US" sz="1400" dirty="0"/>
              <a:t>8241303</a:t>
            </a:r>
          </a:p>
          <a:p>
            <a:pPr marL="625475" lvl="2" indent="65088">
              <a:buFont typeface="Wingdings" pitchFamily="2" charset="2"/>
              <a:buChar char="Ø"/>
            </a:pPr>
            <a:r>
              <a:rPr lang="en-US" sz="1400" b="1" dirty="0"/>
              <a:t>Patent 2: </a:t>
            </a:r>
            <a:r>
              <a:rPr lang="en-US" sz="1400" dirty="0"/>
              <a:t>8177793 </a:t>
            </a:r>
          </a:p>
          <a:p>
            <a:pPr marL="625475" lvl="2" indent="65088">
              <a:buFont typeface="Wingdings" pitchFamily="2" charset="2"/>
              <a:buChar char="Ø"/>
            </a:pPr>
            <a:r>
              <a:rPr lang="en-US" sz="1400" dirty="0"/>
              <a:t>All other patents applications are </a:t>
            </a:r>
            <a:r>
              <a:rPr lang="en-US" sz="1400" b="1" dirty="0"/>
              <a:t>pending</a:t>
            </a:r>
            <a:r>
              <a:rPr lang="en-US" sz="1400" dirty="0"/>
              <a:t> as of </a:t>
            </a:r>
            <a:r>
              <a:rPr lang="en-US" sz="1400" b="1" dirty="0"/>
              <a:t>February 2013</a:t>
            </a:r>
            <a:r>
              <a:rPr lang="en-US" sz="1400" dirty="0" smtClean="0"/>
              <a:t>.</a:t>
            </a:r>
          </a:p>
          <a:p>
            <a:pPr marL="168275" lvl="1" indent="65088">
              <a:buFont typeface="Wingdings" pitchFamily="2" charset="2"/>
              <a:buChar char="Ø"/>
            </a:pPr>
            <a:endParaRPr lang="en-US" sz="1400" dirty="0"/>
          </a:p>
          <a:p>
            <a:pPr marL="168275" lvl="0" indent="65088">
              <a:buFont typeface="Wingdings" pitchFamily="2" charset="2"/>
              <a:buChar char="Ø"/>
            </a:pPr>
            <a:r>
              <a:rPr lang="en-US" sz="1400" dirty="0"/>
              <a:t>There is a working prototype that is one hundred percent efficient</a:t>
            </a:r>
            <a:r>
              <a:rPr lang="en-US" sz="1400" dirty="0" smtClean="0"/>
              <a:t>.</a:t>
            </a:r>
          </a:p>
          <a:p>
            <a:pPr marL="168275" lvl="0" indent="65088">
              <a:buFont typeface="Wingdings" pitchFamily="2" charset="2"/>
              <a:buChar char="Ø"/>
            </a:pPr>
            <a:endParaRPr lang="en-US" sz="1400" dirty="0" smtClean="0"/>
          </a:p>
          <a:p>
            <a:pPr marL="168275" lvl="0" indent="65088">
              <a:buFont typeface="Wingdings" pitchFamily="2" charset="2"/>
              <a:buChar char="Ø"/>
            </a:pPr>
            <a:r>
              <a:rPr lang="en-US" sz="1400" dirty="0" smtClean="0"/>
              <a:t>This is an </a:t>
            </a:r>
            <a:r>
              <a:rPr lang="en-US" sz="1400" b="1" dirty="0" smtClean="0"/>
              <a:t>FDA Class I/II device</a:t>
            </a:r>
            <a:r>
              <a:rPr lang="en-US" sz="1400" dirty="0" smtClean="0"/>
              <a:t>.</a:t>
            </a:r>
            <a:endParaRPr lang="en-US" sz="1400" dirty="0" smtClean="0"/>
          </a:p>
          <a:p>
            <a:pPr marL="168275" lvl="0" indent="65088">
              <a:buFont typeface="Wingdings" pitchFamily="2" charset="2"/>
              <a:buChar char="Ø"/>
            </a:pPr>
            <a:endParaRPr lang="en-US" sz="1400" dirty="0"/>
          </a:p>
          <a:p>
            <a:pPr marL="168275" lvl="0" indent="65088">
              <a:buFont typeface="Wingdings" pitchFamily="2" charset="2"/>
              <a:buChar char="Ø"/>
            </a:pPr>
            <a:r>
              <a:rPr lang="en-US" sz="1400" dirty="0"/>
              <a:t>The device has not yet been FDA approved.  However, SINNRX’s engineers have all the documentation for the filing and are experienced in the FDA approval of medical devices. </a:t>
            </a:r>
          </a:p>
        </p:txBody>
      </p:sp>
      <p:sp>
        <p:nvSpPr>
          <p:cNvPr id="16" name="TextBox 15"/>
          <p:cNvSpPr txBox="1"/>
          <p:nvPr/>
        </p:nvSpPr>
        <p:spPr>
          <a:xfrm>
            <a:off x="0" y="6581001"/>
            <a:ext cx="9144000" cy="276999"/>
          </a:xfrm>
          <a:prstGeom prst="rect">
            <a:avLst/>
          </a:prstGeom>
          <a:noFill/>
        </p:spPr>
        <p:txBody>
          <a:bodyPr wrap="square" rtlCol="0">
            <a:spAutoFit/>
          </a:bodyPr>
          <a:lstStyle/>
          <a:p>
            <a:pPr algn="ctr"/>
            <a:r>
              <a:rPr lang="en-US" sz="1200" b="1" dirty="0" smtClean="0"/>
              <a:t>SINNRX, LLC    |   4308 Alton Rd Suite 780 Miami Beach FL 33140   |   305. 535.7554</a:t>
            </a:r>
            <a:endParaRPr lang="en-US" sz="1200" b="1" dirty="0"/>
          </a:p>
        </p:txBody>
      </p:sp>
      <p:pic>
        <p:nvPicPr>
          <p:cNvPr id="13"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81600" y="744046"/>
            <a:ext cx="2971800" cy="24563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7"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181600" y="3639646"/>
            <a:ext cx="3014126" cy="23039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mages.designcrowd.com/designs/20553_239003_7889_image.jpg"/>
          <p:cNvPicPr>
            <a:picLocks noChangeAspect="1" noChangeArrowheads="1"/>
          </p:cNvPicPr>
          <p:nvPr/>
        </p:nvPicPr>
        <p:blipFill>
          <a:blip r:embed="rId2" cstate="print"/>
          <a:srcRect l="30000" t="20985" r="30000" b="53611"/>
          <a:stretch>
            <a:fillRect/>
          </a:stretch>
        </p:blipFill>
        <p:spPr bwMode="auto">
          <a:xfrm>
            <a:off x="8186530" y="6399212"/>
            <a:ext cx="957470" cy="458788"/>
          </a:xfrm>
          <a:prstGeom prst="rect">
            <a:avLst/>
          </a:prstGeom>
          <a:noFill/>
        </p:spPr>
      </p:pic>
      <p:sp>
        <p:nvSpPr>
          <p:cNvPr id="5" name="TextBox 4"/>
          <p:cNvSpPr txBox="1"/>
          <p:nvPr/>
        </p:nvSpPr>
        <p:spPr>
          <a:xfrm>
            <a:off x="228600" y="228600"/>
            <a:ext cx="2133600" cy="461665"/>
          </a:xfrm>
          <a:prstGeom prst="rect">
            <a:avLst/>
          </a:prstGeom>
          <a:solidFill>
            <a:schemeClr val="tx1"/>
          </a:solidFill>
          <a:ln>
            <a:solidFill>
              <a:schemeClr val="tx1"/>
            </a:solidFill>
          </a:ln>
          <a:scene3d>
            <a:camera prst="orthographicFront"/>
            <a:lightRig rig="threePt" dir="t"/>
          </a:scene3d>
          <a:sp3d>
            <a:bevelT/>
          </a:sp3d>
        </p:spPr>
        <p:txBody>
          <a:bodyPr wrap="square" rtlCol="0">
            <a:spAutoFit/>
          </a:bodyPr>
          <a:lstStyle/>
          <a:p>
            <a:r>
              <a:rPr lang="en-US" sz="2400" dirty="0" smtClean="0">
                <a:solidFill>
                  <a:schemeClr val="bg1"/>
                </a:solidFill>
              </a:rPr>
              <a:t>The 	</a:t>
            </a:r>
            <a:endParaRPr lang="en-US" sz="2400" dirty="0">
              <a:solidFill>
                <a:schemeClr val="bg1"/>
              </a:solidFill>
            </a:endParaRPr>
          </a:p>
        </p:txBody>
      </p:sp>
      <p:sp>
        <p:nvSpPr>
          <p:cNvPr id="6" name="TextBox 5"/>
          <p:cNvSpPr txBox="1"/>
          <p:nvPr/>
        </p:nvSpPr>
        <p:spPr>
          <a:xfrm>
            <a:off x="981269" y="713096"/>
            <a:ext cx="2133600" cy="461665"/>
          </a:xfrm>
          <a:prstGeom prst="rect">
            <a:avLst/>
          </a:prstGeom>
          <a:solidFill>
            <a:schemeClr val="bg1"/>
          </a:solidFill>
          <a:ln>
            <a:solidFill>
              <a:schemeClr val="bg1">
                <a:lumMod val="85000"/>
              </a:schemeClr>
            </a:solidFill>
          </a:ln>
          <a:scene3d>
            <a:camera prst="orthographicFront"/>
            <a:lightRig rig="threePt" dir="t"/>
          </a:scene3d>
          <a:sp3d>
            <a:bevelT/>
          </a:sp3d>
        </p:spPr>
        <p:txBody>
          <a:bodyPr wrap="square" rtlCol="0">
            <a:spAutoFit/>
          </a:bodyPr>
          <a:lstStyle/>
          <a:p>
            <a:pPr algn="r"/>
            <a:r>
              <a:rPr lang="en-US" sz="2400" dirty="0" smtClean="0"/>
              <a:t>Business</a:t>
            </a:r>
            <a:endParaRPr lang="en-US" sz="2400" dirty="0"/>
          </a:p>
        </p:txBody>
      </p:sp>
      <p:sp>
        <p:nvSpPr>
          <p:cNvPr id="13313" name="Rectangle 1"/>
          <p:cNvSpPr>
            <a:spLocks noChangeArrowheads="1"/>
          </p:cNvSpPr>
          <p:nvPr/>
        </p:nvSpPr>
        <p:spPr bwMode="auto">
          <a:xfrm>
            <a:off x="304800" y="1295400"/>
            <a:ext cx="8534400" cy="12618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000" b="1" dirty="0" smtClean="0"/>
              <a:t>COGS</a:t>
            </a:r>
          </a:p>
          <a:p>
            <a:r>
              <a:rPr lang="en-US" sz="1400" b="1" i="1" dirty="0" smtClean="0"/>
              <a:t>What’s it cost to make?</a:t>
            </a:r>
          </a:p>
          <a:p>
            <a:endParaRPr lang="en-US" sz="1400" b="1" i="1" dirty="0"/>
          </a:p>
          <a:p>
            <a:r>
              <a:rPr lang="en-US" sz="1400" i="1" dirty="0" smtClean="0"/>
              <a:t>These are the </a:t>
            </a:r>
            <a:r>
              <a:rPr lang="en-US" sz="1400" b="1" i="1" dirty="0" smtClean="0"/>
              <a:t>actual numbers </a:t>
            </a:r>
            <a:r>
              <a:rPr lang="en-US" sz="1400" i="1" dirty="0" smtClean="0"/>
              <a:t>to create a production model and </a:t>
            </a:r>
            <a:r>
              <a:rPr lang="en-US" sz="1400" b="1" i="1" dirty="0" smtClean="0"/>
              <a:t>produce 100,000 units</a:t>
            </a:r>
            <a:r>
              <a:rPr lang="en-US" sz="1400" i="1" dirty="0" smtClean="0"/>
              <a:t>. </a:t>
            </a:r>
          </a:p>
          <a:p>
            <a:endParaRPr lang="en-US" sz="1400" b="1" dirty="0"/>
          </a:p>
        </p:txBody>
      </p:sp>
      <p:sp>
        <p:nvSpPr>
          <p:cNvPr id="16" name="TextBox 15"/>
          <p:cNvSpPr txBox="1"/>
          <p:nvPr/>
        </p:nvSpPr>
        <p:spPr>
          <a:xfrm>
            <a:off x="0" y="6581001"/>
            <a:ext cx="9144000" cy="276999"/>
          </a:xfrm>
          <a:prstGeom prst="rect">
            <a:avLst/>
          </a:prstGeom>
          <a:noFill/>
        </p:spPr>
        <p:txBody>
          <a:bodyPr wrap="square" rtlCol="0">
            <a:spAutoFit/>
          </a:bodyPr>
          <a:lstStyle/>
          <a:p>
            <a:pPr algn="ctr"/>
            <a:r>
              <a:rPr lang="en-US" sz="1200" b="1" dirty="0" smtClean="0"/>
              <a:t>SINNRX, LLC    |   4308 Alton Rd Suite 780 Miami Beach FL 33140   |   305. 535.7554</a:t>
            </a:r>
            <a:endParaRPr lang="en-US" sz="1200" b="1" dirty="0"/>
          </a:p>
        </p:txBody>
      </p:sp>
      <p:pic>
        <p:nvPicPr>
          <p:cNvPr id="27650" name="Picture 4" descr="image001"/>
          <p:cNvPicPr>
            <a:picLocks noChangeAspect="1" noChangeArrowheads="1"/>
          </p:cNvPicPr>
          <p:nvPr/>
        </p:nvPicPr>
        <p:blipFill>
          <a:blip r:embed="rId3" cstate="print"/>
          <a:srcRect/>
          <a:stretch>
            <a:fillRect/>
          </a:stretch>
        </p:blipFill>
        <p:spPr bwMode="auto">
          <a:xfrm>
            <a:off x="304800" y="2438400"/>
            <a:ext cx="8309882" cy="2362200"/>
          </a:xfrm>
          <a:prstGeom prst="rect">
            <a:avLst/>
          </a:prstGeom>
          <a:noFill/>
          <a:ln w="9525">
            <a:noFill/>
            <a:miter lim="800000"/>
            <a:headEnd/>
            <a:tailEnd/>
          </a:ln>
        </p:spPr>
      </p:pic>
      <p:sp>
        <p:nvSpPr>
          <p:cNvPr id="9" name="TextBox 8"/>
          <p:cNvSpPr txBox="1"/>
          <p:nvPr/>
        </p:nvSpPr>
        <p:spPr>
          <a:xfrm>
            <a:off x="304800" y="4803577"/>
            <a:ext cx="5029200" cy="230832"/>
          </a:xfrm>
          <a:prstGeom prst="rect">
            <a:avLst/>
          </a:prstGeom>
          <a:noFill/>
        </p:spPr>
        <p:txBody>
          <a:bodyPr wrap="square" rtlCol="0">
            <a:spAutoFit/>
          </a:bodyPr>
          <a:lstStyle/>
          <a:p>
            <a:r>
              <a:rPr lang="en-US" sz="900" i="1" dirty="0" smtClean="0"/>
              <a:t>**Cost estimates by MJM Manufacturing, INC 5205 NQ 161</a:t>
            </a:r>
            <a:r>
              <a:rPr lang="en-US" sz="900" i="1" baseline="30000" dirty="0" smtClean="0"/>
              <a:t>st</a:t>
            </a:r>
            <a:r>
              <a:rPr lang="en-US" sz="900" i="1" dirty="0" smtClean="0"/>
              <a:t> St. Hialeah, FL 33014 | 305.625.3342 </a:t>
            </a:r>
            <a:endParaRPr lang="en-US" sz="900" i="1" dirty="0"/>
          </a:p>
        </p:txBody>
      </p:sp>
      <p:pic>
        <p:nvPicPr>
          <p:cNvPr id="10"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77069" y="3763344"/>
            <a:ext cx="3058883" cy="23381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1670</TotalTime>
  <Words>658</Words>
  <Application>Microsoft Office PowerPoint</Application>
  <PresentationFormat>On-screen Show (4:3)</PresentationFormat>
  <Paragraphs>72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owner</cp:lastModifiedBy>
  <cp:revision>7</cp:revision>
  <cp:lastPrinted>2013-08-16T19:40:30Z</cp:lastPrinted>
  <dcterms:created xsi:type="dcterms:W3CDTF">2013-05-28T15:59:06Z</dcterms:created>
  <dcterms:modified xsi:type="dcterms:W3CDTF">2013-08-26T21:53:29Z</dcterms:modified>
</cp:coreProperties>
</file>